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Roboto Medium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44" Type="http://schemas.openxmlformats.org/officeDocument/2006/relationships/font" Target="fonts/RobotoMedium-bold.fntdata"/><Relationship Id="rId21" Type="http://schemas.openxmlformats.org/officeDocument/2006/relationships/slide" Target="slides/slide16.xml"/><Relationship Id="rId43" Type="http://schemas.openxmlformats.org/officeDocument/2006/relationships/font" Target="fonts/RobotoMedium-regular.fntdata"/><Relationship Id="rId24" Type="http://schemas.openxmlformats.org/officeDocument/2006/relationships/slide" Target="slides/slide19.xml"/><Relationship Id="rId46" Type="http://schemas.openxmlformats.org/officeDocument/2006/relationships/font" Target="fonts/RobotoMedium-boldItalic.fntdata"/><Relationship Id="rId23" Type="http://schemas.openxmlformats.org/officeDocument/2006/relationships/slide" Target="slides/slide18.xml"/><Relationship Id="rId45" Type="http://schemas.openxmlformats.org/officeDocument/2006/relationships/font" Target="fonts/Roboto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opscience.iop.org/article/10.1088/1742-5468/2008/10/P10008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038bc995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038bc995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03354a4d8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03354a4d8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ad1fe5c8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ad1fe5c8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ad1fe5c8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ad1fe5c8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b0166178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b0166178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b3531102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b3531102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66f7d1e26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66f7d1e26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67601ba09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67601ba09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b0166178c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b0166178c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b0166178c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b0166178c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038bc995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038bc995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67601ba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67601ba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b0166178c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b0166178c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67601ba0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67601ba0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67601ba0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67601ba0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67601ba0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67601ba0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b5cb21b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3b5cb21b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ad1fe5c8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ad1fe5c8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ad1fe5c8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ad1fe5c8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7d7e3f11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7d7e3f11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7d7e3f11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37d7e3f11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67601ba09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67601ba09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7d7e3f11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37d7e3f11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038bc995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038bc995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038bc995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038bc995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3ad1fe5c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3ad1fe5c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67601ba09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67601ba09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b1ac286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b1ac286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7d7e3f1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7d7e3f1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7d7e3f11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7d7e3f11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038bc995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038bc995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Acá está más explicado el algoritmo, hacer una breve explicación pero MUY BREVE.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https://iopscience.iop.org/article/10.1088/1742-5468/2008/10/P10008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03354a4d8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03354a4d8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slide" Target="/ppt/slides/slide3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18.png"/><Relationship Id="rId10" Type="http://schemas.openxmlformats.org/officeDocument/2006/relationships/image" Target="../media/image27.png"/><Relationship Id="rId9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38.png"/><Relationship Id="rId7" Type="http://schemas.openxmlformats.org/officeDocument/2006/relationships/image" Target="../media/image23.png"/><Relationship Id="rId8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49.png"/><Relationship Id="rId5" Type="http://schemas.openxmlformats.org/officeDocument/2006/relationships/image" Target="../media/image33.png"/><Relationship Id="rId6" Type="http://schemas.openxmlformats.org/officeDocument/2006/relationships/image" Target="../media/image41.png"/><Relationship Id="rId7" Type="http://schemas.openxmlformats.org/officeDocument/2006/relationships/image" Target="../media/image31.png"/><Relationship Id="rId8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slide" Target="/ppt/slides/slide7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slide" Target="/ppt/slides/slide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slide" Target="/ppt/slides/slide7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slide" Target="/ppt/slides/slide32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slide" Target="/ppt/slides/slide33.xml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Relationship Id="rId4" Type="http://schemas.openxmlformats.org/officeDocument/2006/relationships/slide" Target="/ppt/slides/slide1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slide" Target="/ppt/slides/slide28.xml"/><Relationship Id="rId5" Type="http://schemas.openxmlformats.org/officeDocument/2006/relationships/slide" Target="/ppt/slides/slide29.xml"/><Relationship Id="rId6" Type="http://schemas.openxmlformats.org/officeDocument/2006/relationships/slide" Target="/ppt/slides/slide3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científico argentino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/>
              <a:t>Interdisciplina y tópicos de investigación </a:t>
            </a:r>
            <a:endParaRPr sz="275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12"/>
            <a:ext cx="8937300" cy="14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Maximilian Rey, Mirko Yves Bahoz Torrico, Nicolas Gonzalez Villagra 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Matias Ramdan Ferressini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256675" y="45427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Laboratorio de Datos 1°C 2022 - FCEN-UBA - 5/7/2022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551500" y="4764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Cómo</a:t>
            </a:r>
            <a:r>
              <a:rPr lang="en"/>
              <a:t> encontrar la interdisciplina?</a:t>
            </a:r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 b="0" l="0" r="41639" t="0"/>
          <a:stretch/>
        </p:blipFill>
        <p:spPr>
          <a:xfrm>
            <a:off x="353825" y="2389300"/>
            <a:ext cx="189562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3110875" y="1980875"/>
            <a:ext cx="4374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Cada persona pertenece a una comunidad.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Tiene asociada la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información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de su disciplina.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Podemos sacar el ratio de personas que pertenecen a una dada disciplina en una comunidad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Buscamos comunidades que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simultáneamente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tengan ratios altos de la disciplina X y la disciplina Y.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Exploramos la comunidad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551500" y="4764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Cómo</a:t>
            </a:r>
            <a:r>
              <a:rPr lang="en"/>
              <a:t> encontrar la interdisciplina?</a:t>
            </a:r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197700" y="1936150"/>
            <a:ext cx="89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Ejemplo : Busco al nivel mayor de Gran Area, comunidades con más de 10 personas,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 Exactas &gt;30 % y Humanidades &gt; 30%.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2731000"/>
            <a:ext cx="8362950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>
            <a:hlinkClick action="ppaction://hlinksldjump" r:id="rId4"/>
          </p:cNvPr>
          <p:cNvSpPr/>
          <p:nvPr/>
        </p:nvSpPr>
        <p:spPr>
          <a:xfrm>
            <a:off x="1250275" y="3607650"/>
            <a:ext cx="384600" cy="255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Arial"/>
                <a:ea typeface="Arial"/>
                <a:cs typeface="Arial"/>
                <a:sym typeface="Arial"/>
              </a:rPr>
              <a:t>Buscamos a qué comunidad pertenece </a:t>
            </a:r>
            <a:r>
              <a:rPr b="1" lang="en" sz="2200">
                <a:latin typeface="Arial"/>
                <a:ea typeface="Arial"/>
                <a:cs typeface="Arial"/>
                <a:sym typeface="Arial"/>
              </a:rPr>
              <a:t>algún</a:t>
            </a:r>
            <a:r>
              <a:rPr b="1" lang="en" sz="2200">
                <a:latin typeface="Arial"/>
                <a:ea typeface="Arial"/>
                <a:cs typeface="Arial"/>
                <a:sym typeface="Arial"/>
              </a:rPr>
              <a:t> investigador que conozcamos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 txBox="1"/>
          <p:nvPr/>
        </p:nvSpPr>
        <p:spPr>
          <a:xfrm>
            <a:off x="269275" y="1703575"/>
            <a:ext cx="89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Comunidad 149 : Enzo (aparece junto a gente que trabaja con neurociencias y relacionadas)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24"/>
          <p:cNvPicPr preferRelativeResize="0"/>
          <p:nvPr/>
        </p:nvPicPr>
        <p:blipFill rotWithShape="1">
          <a:blip r:embed="rId3">
            <a:alphaModFix/>
          </a:blip>
          <a:srcRect b="0" l="7561" r="0" t="17945"/>
          <a:stretch/>
        </p:blipFill>
        <p:spPr>
          <a:xfrm>
            <a:off x="1690675" y="2207900"/>
            <a:ext cx="5001099" cy="27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471900" y="5956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B</a:t>
            </a:r>
            <a:r>
              <a:rPr b="1" lang="en" sz="2200"/>
              <a:t>uscamos a qué comunidad pertenece </a:t>
            </a:r>
            <a:r>
              <a:rPr b="1" lang="en" sz="2200"/>
              <a:t>algún</a:t>
            </a:r>
            <a:r>
              <a:rPr b="1" lang="en" sz="2200"/>
              <a:t> investigador que conozcamos</a:t>
            </a:r>
            <a:endParaRPr b="1" sz="2200"/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3">
            <a:alphaModFix/>
          </a:blip>
          <a:srcRect b="0" l="19929" r="0" t="7080"/>
          <a:stretch/>
        </p:blipFill>
        <p:spPr>
          <a:xfrm>
            <a:off x="2035700" y="1957450"/>
            <a:ext cx="5094500" cy="30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269275" y="1703575"/>
            <a:ext cx="89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Comunidad 149 : Enzo (aparece junto a gente que trabaja con neurociencias y relacionadas)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221075" y="543650"/>
            <a:ext cx="9315600" cy="5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/>
              <a:t>¿De qué hablan las disciplinas?</a:t>
            </a:r>
            <a:endParaRPr b="1" sz="2700"/>
          </a:p>
        </p:txBody>
      </p:sp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460950" y="1638425"/>
            <a:ext cx="82221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Detección de tópicos a través de los resúmenes</a:t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460950" y="2123750"/>
            <a:ext cx="8222100" cy="21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Problemas: errores de </a:t>
            </a:r>
            <a:r>
              <a:rPr lang="en" sz="2700"/>
              <a:t>transcripción, v</a:t>
            </a:r>
            <a:r>
              <a:rPr lang="en" sz="2700"/>
              <a:t>arios idiomas, un mismo resumen con palabras en español, datos con unidades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460950" y="3497750"/>
            <a:ext cx="8222100" cy="21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Soluciones</a:t>
            </a:r>
            <a:r>
              <a:rPr lang="en" sz="2700"/>
              <a:t>: detector de idiomas, patrones en datos mal cargados, stopwords </a:t>
            </a:r>
            <a:r>
              <a:rPr lang="en" sz="2700"/>
              <a:t>más</a:t>
            </a:r>
            <a:r>
              <a:rPr lang="en" sz="2700"/>
              <a:t> restrictivas, lemmatization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460950" y="5835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Detección de tópicos 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NMF</a:t>
            </a:r>
            <a:endParaRPr b="1" sz="2500"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1770238" y="1596625"/>
            <a:ext cx="5603525" cy="301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>
            <a:off x="1094875" y="3145325"/>
            <a:ext cx="7443216" cy="42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>
            <a:off x="1094875" y="2022524"/>
            <a:ext cx="7443216" cy="423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6">
            <a:alphaModFix amt="76000"/>
          </a:blip>
          <a:stretch>
            <a:fillRect/>
          </a:stretch>
        </p:blipFill>
        <p:spPr>
          <a:xfrm>
            <a:off x="1096725" y="4264773"/>
            <a:ext cx="7439525" cy="4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/>
        </p:nvSpPr>
        <p:spPr>
          <a:xfrm>
            <a:off x="792450" y="-56450"/>
            <a:ext cx="226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Ciencias Naturales y exactas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3555450" y="82150"/>
            <a:ext cx="209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Ciencias Sociales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6148350" y="82150"/>
            <a:ext cx="209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213" y="917975"/>
            <a:ext cx="1767469" cy="40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525" y="939288"/>
            <a:ext cx="1720955" cy="40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/>
          <p:nvPr/>
        </p:nvSpPr>
        <p:spPr>
          <a:xfrm>
            <a:off x="5990750" y="82150"/>
            <a:ext cx="237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Ciencias Agrícolas</a:t>
            </a:r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337" y="937913"/>
            <a:ext cx="1689539" cy="405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6925"/>
            <a:ext cx="8839203" cy="110962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/>
          <p:nvPr/>
        </p:nvSpPr>
        <p:spPr>
          <a:xfrm>
            <a:off x="4172100" y="28875"/>
            <a:ext cx="7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2011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4172100" y="1593838"/>
            <a:ext cx="7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2014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20529"/>
            <a:ext cx="8839200" cy="113728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 txBox="1"/>
          <p:nvPr/>
        </p:nvSpPr>
        <p:spPr>
          <a:xfrm>
            <a:off x="4172100" y="3158825"/>
            <a:ext cx="7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2017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9"/>
          <p:cNvSpPr/>
          <p:nvPr/>
        </p:nvSpPr>
        <p:spPr>
          <a:xfrm>
            <a:off x="468275" y="1631225"/>
            <a:ext cx="850200" cy="98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9"/>
          <p:cNvSpPr/>
          <p:nvPr/>
        </p:nvSpPr>
        <p:spPr>
          <a:xfrm>
            <a:off x="4146900" y="3158825"/>
            <a:ext cx="850200" cy="98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9"/>
          <p:cNvSpPr/>
          <p:nvPr/>
        </p:nvSpPr>
        <p:spPr>
          <a:xfrm>
            <a:off x="4146900" y="4785125"/>
            <a:ext cx="850200" cy="98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5946125" y="3158825"/>
            <a:ext cx="850200" cy="98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/>
          <p:nvPr/>
        </p:nvSpPr>
        <p:spPr>
          <a:xfrm>
            <a:off x="5946125" y="1631225"/>
            <a:ext cx="850200" cy="98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5946125" y="4785125"/>
            <a:ext cx="850200" cy="98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9"/>
          <p:cNvSpPr/>
          <p:nvPr/>
        </p:nvSpPr>
        <p:spPr>
          <a:xfrm>
            <a:off x="4146900" y="1593850"/>
            <a:ext cx="850200" cy="987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"/>
          <p:cNvSpPr/>
          <p:nvPr/>
        </p:nvSpPr>
        <p:spPr>
          <a:xfrm>
            <a:off x="468275" y="3158825"/>
            <a:ext cx="850200" cy="987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9"/>
          <p:cNvSpPr/>
          <p:nvPr/>
        </p:nvSpPr>
        <p:spPr>
          <a:xfrm>
            <a:off x="7745350" y="4785125"/>
            <a:ext cx="850200" cy="987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/>
          <p:nvPr/>
        </p:nvSpPr>
        <p:spPr>
          <a:xfrm>
            <a:off x="2320188" y="1631225"/>
            <a:ext cx="850200" cy="987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2307575" y="3158825"/>
            <a:ext cx="850200" cy="987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2307575" y="4785125"/>
            <a:ext cx="850200" cy="987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9"/>
          <p:cNvSpPr/>
          <p:nvPr/>
        </p:nvSpPr>
        <p:spPr>
          <a:xfrm>
            <a:off x="7745350" y="3158825"/>
            <a:ext cx="850200" cy="987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468250" y="4785125"/>
            <a:ext cx="850200" cy="987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/>
          <p:nvPr/>
        </p:nvSpPr>
        <p:spPr>
          <a:xfrm>
            <a:off x="7770550" y="1631225"/>
            <a:ext cx="850200" cy="987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28802"/>
            <a:ext cx="9143999" cy="1165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Tópicos</a:t>
            </a:r>
            <a:r>
              <a:rPr lang="en"/>
              <a:t> por disciplina</a:t>
            </a:r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5" y="1379900"/>
            <a:ext cx="2181600" cy="150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137" y="1368937"/>
            <a:ext cx="2247325" cy="15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425" y="1391190"/>
            <a:ext cx="2247325" cy="155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7150" y="1337100"/>
            <a:ext cx="2247333" cy="15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425" y="3181650"/>
            <a:ext cx="2181600" cy="14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36838" y="3192887"/>
            <a:ext cx="2247325" cy="15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93838" y="3179867"/>
            <a:ext cx="2247325" cy="155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7163" y="3159026"/>
            <a:ext cx="2247325" cy="1595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 txBox="1"/>
          <p:nvPr/>
        </p:nvSpPr>
        <p:spPr>
          <a:xfrm>
            <a:off x="3244050" y="778438"/>
            <a:ext cx="265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“Filosofía, Ética y Religión”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30"/>
          <p:cNvSpPr/>
          <p:nvPr/>
        </p:nvSpPr>
        <p:spPr>
          <a:xfrm>
            <a:off x="16425" y="1363850"/>
            <a:ext cx="2181600" cy="1540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0"/>
          <p:cNvSpPr/>
          <p:nvPr/>
        </p:nvSpPr>
        <p:spPr>
          <a:xfrm>
            <a:off x="2323425" y="1363875"/>
            <a:ext cx="2181600" cy="15402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4637138" y="1364125"/>
            <a:ext cx="2181600" cy="15531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/>
          <p:cNvSpPr/>
          <p:nvPr/>
        </p:nvSpPr>
        <p:spPr>
          <a:xfrm>
            <a:off x="6931450" y="1348950"/>
            <a:ext cx="2181600" cy="1580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0"/>
          <p:cNvSpPr/>
          <p:nvPr/>
        </p:nvSpPr>
        <p:spPr>
          <a:xfrm>
            <a:off x="6930025" y="3159013"/>
            <a:ext cx="2181600" cy="15402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"/>
          <p:cNvSpPr/>
          <p:nvPr/>
        </p:nvSpPr>
        <p:spPr>
          <a:xfrm>
            <a:off x="4626725" y="3159013"/>
            <a:ext cx="2181600" cy="15402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2323425" y="3170300"/>
            <a:ext cx="2181600" cy="1540200"/>
          </a:xfrm>
          <a:prstGeom prst="rect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"/>
          <p:cNvSpPr/>
          <p:nvPr/>
        </p:nvSpPr>
        <p:spPr>
          <a:xfrm>
            <a:off x="20125" y="3159013"/>
            <a:ext cx="2181600" cy="15402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Filosofía, Ética y Religión</a:t>
            </a:r>
            <a:endParaRPr/>
          </a:p>
        </p:txBody>
      </p:sp>
      <p:pic>
        <p:nvPicPr>
          <p:cNvPr id="279" name="Google Shape;279;p31"/>
          <p:cNvPicPr preferRelativeResize="0"/>
          <p:nvPr/>
        </p:nvPicPr>
        <p:blipFill rotWithShape="1">
          <a:blip r:embed="rId3">
            <a:alphaModFix/>
          </a:blip>
          <a:srcRect b="0" l="0" r="16114" t="0"/>
          <a:stretch/>
        </p:blipFill>
        <p:spPr>
          <a:xfrm>
            <a:off x="201700" y="716350"/>
            <a:ext cx="6343900" cy="45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1"/>
          <p:cNvSpPr txBox="1"/>
          <p:nvPr/>
        </p:nvSpPr>
        <p:spPr>
          <a:xfrm>
            <a:off x="6848150" y="2474250"/>
            <a:ext cx="205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history-philosophy</a:t>
            </a:r>
            <a:endParaRPr b="1" sz="15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6848150" y="4350125"/>
            <a:ext cx="22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olitical-philosophy-law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6347000" y="4380875"/>
            <a:ext cx="6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0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6347000" y="2505000"/>
            <a:ext cx="6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4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6848150" y="3980675"/>
            <a:ext cx="22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quantum</a:t>
            </a:r>
            <a:r>
              <a:rPr b="1" lang="en" sz="15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-mechanic</a:t>
            </a:r>
            <a:endParaRPr b="1" sz="15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6347000" y="4011425"/>
            <a:ext cx="6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1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6848150" y="3395825"/>
            <a:ext cx="239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aquinas-argument-</a:t>
            </a:r>
            <a:endParaRPr b="1" sz="15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aristotle</a:t>
            </a:r>
            <a:endParaRPr b="1" sz="15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6347000" y="3442925"/>
            <a:ext cx="6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2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6848150" y="2843675"/>
            <a:ext cx="22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r>
              <a:rPr b="1" lang="en" sz="1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-moral-rigth</a:t>
            </a:r>
            <a:endParaRPr b="1" sz="15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6347000" y="2874425"/>
            <a:ext cx="6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3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1"/>
          <p:cNvSpPr txBox="1"/>
          <p:nvPr/>
        </p:nvSpPr>
        <p:spPr>
          <a:xfrm>
            <a:off x="6848300" y="2115125"/>
            <a:ext cx="205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85200C"/>
                </a:solidFill>
                <a:latin typeface="Roboto"/>
                <a:ea typeface="Roboto"/>
                <a:cs typeface="Roboto"/>
                <a:sym typeface="Roboto"/>
              </a:rPr>
              <a:t>truth-predicate</a:t>
            </a:r>
            <a:endParaRPr b="1" sz="1500">
              <a:solidFill>
                <a:srgbClr val="85200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6347000" y="2145875"/>
            <a:ext cx="6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5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6871700" y="1633738"/>
            <a:ext cx="234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mechanistic</a:t>
            </a:r>
            <a:r>
              <a:rPr b="1" lang="en" sz="15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-explanation</a:t>
            </a:r>
            <a:endParaRPr b="1" sz="15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31"/>
          <p:cNvSpPr txBox="1"/>
          <p:nvPr/>
        </p:nvSpPr>
        <p:spPr>
          <a:xfrm>
            <a:off x="6347000" y="1661225"/>
            <a:ext cx="6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6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31"/>
          <p:cNvSpPr txBox="1"/>
          <p:nvPr/>
        </p:nvSpPr>
        <p:spPr>
          <a:xfrm>
            <a:off x="6848150" y="1159338"/>
            <a:ext cx="219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rosminis</a:t>
            </a:r>
            <a:r>
              <a:rPr b="1" lang="en" sz="15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-economic</a:t>
            </a:r>
            <a:endParaRPr b="1" sz="15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6347000" y="1213100"/>
            <a:ext cx="6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7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Fuentes de los datos : Datos oficiales del Estado Nacional. (www.datos.gob.ar)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525" y="0"/>
            <a:ext cx="7605830" cy="46968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3239400" y="3614725"/>
            <a:ext cx="3860100" cy="899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3239400" y="1672350"/>
            <a:ext cx="3860100" cy="899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/>
        </p:nvSpPr>
        <p:spPr>
          <a:xfrm>
            <a:off x="7014375" y="637425"/>
            <a:ext cx="26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Psicología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Ciencias de la Tierra y Medio Ambiente</a:t>
            </a:r>
            <a:endParaRPr/>
          </a:p>
        </p:txBody>
      </p:sp>
      <p:pic>
        <p:nvPicPr>
          <p:cNvPr id="302" name="Google Shape;3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00" y="791757"/>
            <a:ext cx="2834275" cy="194325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3" name="Google Shape;3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4862" y="790418"/>
            <a:ext cx="2834275" cy="194592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" name="Google Shape;30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8050" y="802169"/>
            <a:ext cx="2834275" cy="1922419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" name="Google Shape;30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900" y="2907725"/>
            <a:ext cx="2834276" cy="19864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6" name="Google Shape;30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4862" y="2923192"/>
            <a:ext cx="2834275" cy="1955508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7" name="Google Shape;30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8038" y="2907725"/>
            <a:ext cx="2834299" cy="1984475"/>
          </a:xfrm>
          <a:prstGeom prst="rect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Ciencias de la Tierra y Medio Ambiente </a:t>
            </a:r>
            <a:endParaRPr/>
          </a:p>
        </p:txBody>
      </p:sp>
      <p:pic>
        <p:nvPicPr>
          <p:cNvPr id="313" name="Google Shape;313;p33"/>
          <p:cNvPicPr preferRelativeResize="0"/>
          <p:nvPr/>
        </p:nvPicPr>
        <p:blipFill rotWithShape="1">
          <a:blip r:embed="rId3">
            <a:alphaModFix/>
          </a:blip>
          <a:srcRect b="0" l="0" r="17314" t="0"/>
          <a:stretch/>
        </p:blipFill>
        <p:spPr>
          <a:xfrm>
            <a:off x="0" y="663475"/>
            <a:ext cx="6567525" cy="44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3"/>
          <p:cNvPicPr preferRelativeResize="0"/>
          <p:nvPr/>
        </p:nvPicPr>
        <p:blipFill rotWithShape="1">
          <a:blip r:embed="rId4">
            <a:alphaModFix/>
          </a:blip>
          <a:srcRect b="-7797" l="-321569" r="321570" t="57879"/>
          <a:stretch/>
        </p:blipFill>
        <p:spPr>
          <a:xfrm>
            <a:off x="4394525" y="2061525"/>
            <a:ext cx="1115100" cy="256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 txBox="1"/>
          <p:nvPr/>
        </p:nvSpPr>
        <p:spPr>
          <a:xfrm>
            <a:off x="6480375" y="1356750"/>
            <a:ext cx="319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opic 4: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en" sz="1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soil-moisture</a:t>
            </a:r>
            <a:endParaRPr b="1" sz="15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33"/>
          <p:cNvSpPr txBox="1"/>
          <p:nvPr/>
        </p:nvSpPr>
        <p:spPr>
          <a:xfrm>
            <a:off x="6480375" y="3987450"/>
            <a:ext cx="302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pic 0: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pecie-new-fossil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33"/>
          <p:cNvSpPr txBox="1"/>
          <p:nvPr/>
        </p:nvSpPr>
        <p:spPr>
          <a:xfrm>
            <a:off x="6480375" y="1810100"/>
            <a:ext cx="23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3: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en" sz="1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1" lang="en" sz="1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recipitation</a:t>
            </a:r>
            <a:endParaRPr b="1" sz="15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6480375" y="3263063"/>
            <a:ext cx="22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1: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en" sz="15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b="1" lang="en" sz="15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ake - water</a:t>
            </a:r>
            <a:endParaRPr b="1" sz="15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3"/>
          <p:cNvSpPr txBox="1"/>
          <p:nvPr/>
        </p:nvSpPr>
        <p:spPr>
          <a:xfrm>
            <a:off x="6480375" y="2509950"/>
            <a:ext cx="286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2: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en" sz="1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lang="en" sz="15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ock - fault - basin </a:t>
            </a:r>
            <a:endParaRPr b="1" sz="15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33"/>
          <p:cNvSpPr txBox="1"/>
          <p:nvPr/>
        </p:nvSpPr>
        <p:spPr>
          <a:xfrm>
            <a:off x="6480375" y="941250"/>
            <a:ext cx="310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Topic 5: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en" sz="1500">
                <a:solidFill>
                  <a:srgbClr val="85200C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1" lang="en" sz="1500">
                <a:solidFill>
                  <a:srgbClr val="85200C"/>
                </a:solidFill>
                <a:latin typeface="Roboto"/>
                <a:ea typeface="Roboto"/>
                <a:cs typeface="Roboto"/>
                <a:sym typeface="Roboto"/>
              </a:rPr>
              <a:t>etal-sediment</a:t>
            </a:r>
            <a:endParaRPr b="1" sz="1500">
              <a:solidFill>
                <a:srgbClr val="85200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/>
          <p:nvPr/>
        </p:nvSpPr>
        <p:spPr>
          <a:xfrm>
            <a:off x="7014375" y="637425"/>
            <a:ext cx="26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Psicología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Tópicos según las áreas definidas</a:t>
            </a:r>
            <a:endParaRPr/>
          </a:p>
        </p:txBody>
      </p:sp>
      <p:sp>
        <p:nvSpPr>
          <p:cNvPr id="327" name="Google Shape;327;p34"/>
          <p:cNvSpPr txBox="1"/>
          <p:nvPr/>
        </p:nvSpPr>
        <p:spPr>
          <a:xfrm>
            <a:off x="1454250" y="1494300"/>
            <a:ext cx="6114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Si bien nos pareció un buen ejercicio observar los diferentes tópicos obtenidos modificando la cantidad de tópicos por parámetros.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También creemos que esto puede ser algo artesanal y necesitaríamos un conocimiento profundo en el área en el cual se intenta clusterizar.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Buscamos una métrica que nos ayude a definir la cantidad de tópicos y luego realizar una búsqueda local.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/>
          <p:nvPr/>
        </p:nvSpPr>
        <p:spPr>
          <a:xfrm>
            <a:off x="7014375" y="637425"/>
            <a:ext cx="26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Psicología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Tópicos según las áreas definidas</a:t>
            </a:r>
            <a:endParaRPr/>
          </a:p>
        </p:txBody>
      </p:sp>
      <p:sp>
        <p:nvSpPr>
          <p:cNvPr id="334" name="Google Shape;334;p35"/>
          <p:cNvSpPr txBox="1"/>
          <p:nvPr/>
        </p:nvSpPr>
        <p:spPr>
          <a:xfrm>
            <a:off x="1454250" y="1050550"/>
            <a:ext cx="6114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Por un lado, la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librería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Sklearn nos permite usar el algoritmo de NMF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Por otro, no nos brinda (o no encontramos) una métrica que nos ayude a establecer una cantidad de tópicos aproximada para empezar a desarrollar nuestro modelo.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GENSIM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también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nos da la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opción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de usar NMF, y nos brinda un pipeline que nos permite tener una métrica para la cantidad de tópicos.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723" y="3314700"/>
            <a:ext cx="5772551" cy="14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/>
          <p:nvPr/>
        </p:nvSpPr>
        <p:spPr>
          <a:xfrm>
            <a:off x="7014375" y="637425"/>
            <a:ext cx="26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Psicología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Aplicando CoherenceModel</a:t>
            </a:r>
            <a:endParaRPr/>
          </a:p>
        </p:txBody>
      </p:sp>
      <p:sp>
        <p:nvSpPr>
          <p:cNvPr id="342" name="Google Shape;342;p36"/>
          <p:cNvSpPr txBox="1"/>
          <p:nvPr/>
        </p:nvSpPr>
        <p:spPr>
          <a:xfrm>
            <a:off x="1454250" y="1057275"/>
            <a:ext cx="611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Volviendo al área de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“Filosofía, Ética y Religión”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36"/>
          <p:cNvSpPr txBox="1"/>
          <p:nvPr/>
        </p:nvSpPr>
        <p:spPr>
          <a:xfrm>
            <a:off x="1514700" y="1740600"/>
            <a:ext cx="62241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 realizaron varias corridas del algoritmo variando la cantidad de tópicos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 consideraron valores desde 4 a 20 tópicos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Al calcular la coherencia de cada modelo. El resultado óptimo nos dio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4, con una coherencia de 0,8145.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Sin embargo los valores no oscilaron lo suficiente.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Lo mismo realizamos para el área de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“Ciencias de la tierra y medio ambiente”.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En este caso se varió entre 4 y 30 tópicos, y se trabajaron con 5800 papers, también nos da un óptimo de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4 tópicos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, con un score de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0,7369.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/>
          <p:nvPr>
            <p:ph type="title"/>
          </p:nvPr>
        </p:nvSpPr>
        <p:spPr>
          <a:xfrm>
            <a:off x="-150" y="2065350"/>
            <a:ext cx="91440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¡GRACIAS POR SU </a:t>
            </a:r>
            <a:r>
              <a:rPr lang="en"/>
              <a:t>ATENCIÓN</a:t>
            </a:r>
            <a:r>
              <a:rPr lang="en"/>
              <a:t>!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/>
          <p:nvPr>
            <p:ph type="title"/>
          </p:nvPr>
        </p:nvSpPr>
        <p:spPr>
          <a:xfrm>
            <a:off x="551500" y="4764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Interdisciplina, más ejemplos</a:t>
            </a:r>
            <a:endParaRPr/>
          </a:p>
        </p:txBody>
      </p:sp>
      <p:sp>
        <p:nvSpPr>
          <p:cNvPr id="354" name="Google Shape;354;p38"/>
          <p:cNvSpPr txBox="1"/>
          <p:nvPr/>
        </p:nvSpPr>
        <p:spPr>
          <a:xfrm>
            <a:off x="269275" y="1703575"/>
            <a:ext cx="89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Comunidad 789 : Economía + Matemática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5" name="Google Shape;3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13" y="2042200"/>
            <a:ext cx="75914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38" y="3369775"/>
            <a:ext cx="8146125" cy="17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/>
          <p:nvPr>
            <p:ph type="title"/>
          </p:nvPr>
        </p:nvSpPr>
        <p:spPr>
          <a:xfrm>
            <a:off x="551500" y="4764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Interdisciplina, más ejemplos</a:t>
            </a:r>
            <a:endParaRPr/>
          </a:p>
        </p:txBody>
      </p:sp>
      <p:sp>
        <p:nvSpPr>
          <p:cNvPr id="362" name="Google Shape;362;p39"/>
          <p:cNvSpPr txBox="1"/>
          <p:nvPr/>
        </p:nvSpPr>
        <p:spPr>
          <a:xfrm>
            <a:off x="269275" y="1703575"/>
            <a:ext cx="89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Comunidad 789 : Economía + Matemática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" name="Google Shape;3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13" y="2042200"/>
            <a:ext cx="75914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38" y="3369775"/>
            <a:ext cx="8146125" cy="17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40"/>
          <p:cNvGrpSpPr/>
          <p:nvPr/>
        </p:nvGrpSpPr>
        <p:grpSpPr>
          <a:xfrm>
            <a:off x="434125" y="4031000"/>
            <a:ext cx="939600" cy="831300"/>
            <a:chOff x="434125" y="4031000"/>
            <a:chExt cx="939600" cy="831300"/>
          </a:xfrm>
        </p:grpSpPr>
        <p:sp>
          <p:nvSpPr>
            <p:cNvPr id="371" name="Google Shape;371;p40">
              <a:hlinkClick action="ppaction://hlinksldjump" r:id="rId4"/>
            </p:cNvPr>
            <p:cNvSpPr/>
            <p:nvPr/>
          </p:nvSpPr>
          <p:spPr>
            <a:xfrm>
              <a:off x="434125" y="4031000"/>
              <a:ext cx="939600" cy="831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682375" y="4287500"/>
              <a:ext cx="443100" cy="3183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40"/>
          <p:cNvSpPr txBox="1"/>
          <p:nvPr/>
        </p:nvSpPr>
        <p:spPr>
          <a:xfrm>
            <a:off x="434125" y="1152550"/>
            <a:ext cx="22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Fisica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3644375" y="4205600"/>
            <a:ext cx="9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Química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40"/>
          <p:cNvSpPr txBox="1"/>
          <p:nvPr/>
        </p:nvSpPr>
        <p:spPr>
          <a:xfrm>
            <a:off x="2440100" y="1104625"/>
            <a:ext cx="14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Ing. Materiales</a:t>
            </a:r>
            <a:endParaRPr b="1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1">
            <a:hlinkClick action="ppaction://hlinksldjump" r:id="rId4"/>
          </p:cNvPr>
          <p:cNvSpPr/>
          <p:nvPr/>
        </p:nvSpPr>
        <p:spPr>
          <a:xfrm>
            <a:off x="434125" y="4031000"/>
            <a:ext cx="939600" cy="83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1"/>
          <p:cNvSpPr/>
          <p:nvPr/>
        </p:nvSpPr>
        <p:spPr>
          <a:xfrm>
            <a:off x="682375" y="4287500"/>
            <a:ext cx="443100" cy="31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1"/>
          <p:cNvSpPr txBox="1"/>
          <p:nvPr/>
        </p:nvSpPr>
        <p:spPr>
          <a:xfrm>
            <a:off x="3609450" y="1372900"/>
            <a:ext cx="489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Computación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41"/>
          <p:cNvSpPr txBox="1"/>
          <p:nvPr/>
        </p:nvSpPr>
        <p:spPr>
          <a:xfrm>
            <a:off x="2897225" y="2814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Matemáticas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60950" y="2287450"/>
            <a:ext cx="8222100" cy="20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base de datos comprende más de </a:t>
            </a:r>
            <a:r>
              <a:rPr b="1" lang="en"/>
              <a:t>155.000</a:t>
            </a:r>
            <a:r>
              <a:rPr b="1" lang="en"/>
              <a:t> </a:t>
            </a:r>
            <a:r>
              <a:rPr lang="en"/>
              <a:t>artículos </a:t>
            </a:r>
            <a:r>
              <a:rPr lang="en"/>
              <a:t>científicos producidos por más de </a:t>
            </a:r>
            <a:r>
              <a:rPr b="1" lang="en"/>
              <a:t>43.000 </a:t>
            </a:r>
            <a:r>
              <a:rPr lang="en"/>
              <a:t>investigadores.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Los artículos se dividen en </a:t>
            </a:r>
            <a:r>
              <a:rPr b="1" lang="en"/>
              <a:t>233</a:t>
            </a:r>
            <a:r>
              <a:rPr lang="en"/>
              <a:t> disciplinas agrupadas en </a:t>
            </a:r>
            <a:r>
              <a:rPr b="1" lang="en"/>
              <a:t>42</a:t>
            </a:r>
            <a:r>
              <a:rPr lang="en"/>
              <a:t> disciplinas de área y</a:t>
            </a:r>
            <a:r>
              <a:rPr lang="en"/>
              <a:t> </a:t>
            </a:r>
            <a:r>
              <a:rPr b="1" lang="en"/>
              <a:t>6</a:t>
            </a:r>
            <a:r>
              <a:rPr lang="en"/>
              <a:t> disciplinas de gran área </a:t>
            </a:r>
            <a:r>
              <a:rPr lang="en"/>
              <a:t>comprendidas en los años </a:t>
            </a:r>
            <a:r>
              <a:rPr b="1" lang="en"/>
              <a:t>2011</a:t>
            </a:r>
            <a:r>
              <a:rPr lang="en"/>
              <a:t>-</a:t>
            </a:r>
            <a:r>
              <a:rPr b="1" lang="en"/>
              <a:t>2015</a:t>
            </a:r>
            <a:r>
              <a:rPr lang="en"/>
              <a:t> y </a:t>
            </a:r>
            <a:r>
              <a:rPr b="1" lang="en"/>
              <a:t>2017</a:t>
            </a:r>
            <a:r>
              <a:rPr lang="en"/>
              <a:t>.</a:t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493050" y="370175"/>
            <a:ext cx="8157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SICYTAR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Producciones científico-tecnológicas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2">
            <a:hlinkClick action="ppaction://hlinksldjump" r:id="rId4"/>
          </p:cNvPr>
          <p:cNvSpPr/>
          <p:nvPr/>
        </p:nvSpPr>
        <p:spPr>
          <a:xfrm>
            <a:off x="434125" y="4031000"/>
            <a:ext cx="939600" cy="83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682375" y="4287500"/>
            <a:ext cx="443100" cy="31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2"/>
          <p:cNvSpPr txBox="1"/>
          <p:nvPr/>
        </p:nvSpPr>
        <p:spPr>
          <a:xfrm>
            <a:off x="2026850" y="1956150"/>
            <a:ext cx="489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Computación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461025"/>
            <a:ext cx="7067550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Personas que participan de la Comunidad 844 (recorte) ( arqueologia, paleontologia, geologia, etc)</a:t>
            </a:r>
            <a:endParaRPr b="1"/>
          </a:p>
        </p:txBody>
      </p:sp>
      <p:sp>
        <p:nvSpPr>
          <p:cNvPr id="399" name="Google Shape;399;p43"/>
          <p:cNvSpPr/>
          <p:nvPr/>
        </p:nvSpPr>
        <p:spPr>
          <a:xfrm>
            <a:off x="682375" y="4287500"/>
            <a:ext cx="443100" cy="31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3">
            <a:hlinkClick action="ppaction://hlinksldjump" r:id="rId4"/>
          </p:cNvPr>
          <p:cNvSpPr/>
          <p:nvPr/>
        </p:nvSpPr>
        <p:spPr>
          <a:xfrm>
            <a:off x="8010725" y="2012288"/>
            <a:ext cx="939600" cy="83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3"/>
          <p:cNvSpPr/>
          <p:nvPr/>
        </p:nvSpPr>
        <p:spPr>
          <a:xfrm flipH="1">
            <a:off x="8258975" y="2268788"/>
            <a:ext cx="443100" cy="31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Productos publicados por al menos dos personas de la comunidad 844 (recorte)</a:t>
            </a:r>
            <a:endParaRPr b="1"/>
          </a:p>
        </p:txBody>
      </p:sp>
      <p:sp>
        <p:nvSpPr>
          <p:cNvPr id="407" name="Google Shape;407;p44">
            <a:hlinkClick action="ppaction://hlinksldjump" r:id="rId3"/>
          </p:cNvPr>
          <p:cNvSpPr/>
          <p:nvPr/>
        </p:nvSpPr>
        <p:spPr>
          <a:xfrm>
            <a:off x="7819075" y="2034525"/>
            <a:ext cx="939600" cy="83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408" name="Google Shape;408;p44"/>
          <p:cNvSpPr/>
          <p:nvPr/>
        </p:nvSpPr>
        <p:spPr>
          <a:xfrm flipH="1">
            <a:off x="8067325" y="2291025"/>
            <a:ext cx="443100" cy="31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50" y="411825"/>
            <a:ext cx="746760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50" y="48400"/>
            <a:ext cx="8709300" cy="4611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Ubicación de la comunidad 844 en el grafo, en la zona entre Humanidades y Ciencias de la Tierra.</a:t>
            </a:r>
            <a:endParaRPr b="1"/>
          </a:p>
        </p:txBody>
      </p:sp>
      <p:sp>
        <p:nvSpPr>
          <p:cNvPr id="416" name="Google Shape;416;p45">
            <a:hlinkClick action="ppaction://hlinksldjump" r:id="rId4"/>
          </p:cNvPr>
          <p:cNvSpPr/>
          <p:nvPr/>
        </p:nvSpPr>
        <p:spPr>
          <a:xfrm>
            <a:off x="7899600" y="3467450"/>
            <a:ext cx="939600" cy="83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5"/>
          <p:cNvSpPr/>
          <p:nvPr/>
        </p:nvSpPr>
        <p:spPr>
          <a:xfrm flipH="1">
            <a:off x="8147850" y="3723950"/>
            <a:ext cx="443100" cy="31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5"/>
          <p:cNvSpPr txBox="1"/>
          <p:nvPr/>
        </p:nvSpPr>
        <p:spPr>
          <a:xfrm>
            <a:off x="3533950" y="3919200"/>
            <a:ext cx="229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4C2F4"/>
              </a:solidFill>
              <a:highlight>
                <a:srgbClr val="00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Ciencias de la tierra</a:t>
            </a:r>
            <a:endParaRPr b="1">
              <a:solidFill>
                <a:srgbClr val="00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45"/>
          <p:cNvSpPr txBox="1"/>
          <p:nvPr/>
        </p:nvSpPr>
        <p:spPr>
          <a:xfrm>
            <a:off x="4572000" y="2636150"/>
            <a:ext cx="229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4C2F4"/>
              </a:solidFill>
              <a:highlight>
                <a:srgbClr val="00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Humanidades</a:t>
            </a:r>
            <a:endParaRPr b="1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600450" y="55525"/>
            <a:ext cx="7943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Disciplinas de gran área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813" y="836678"/>
            <a:ext cx="6655325" cy="41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794100" y="279000"/>
            <a:ext cx="7555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Producción periodo 2011-2017</a:t>
            </a:r>
            <a:endParaRPr b="1"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146" y="2342388"/>
            <a:ext cx="1967150" cy="8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55550"/>
            <a:ext cx="9144000" cy="8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625" y="1396900"/>
            <a:ext cx="6456325" cy="324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/>
        </p:nvSpPr>
        <p:spPr>
          <a:xfrm>
            <a:off x="6305675" y="356700"/>
            <a:ext cx="49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6305675" y="604500"/>
            <a:ext cx="26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Construcción del grafo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050050" y="1891050"/>
            <a:ext cx="30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Nodos: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autores de trabajos (31337)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6050050" y="2291250"/>
            <a:ext cx="30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Aristas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+1 por coautoría (118014)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6050050" y="2691450"/>
            <a:ext cx="309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Curado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nodos aislados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nodos de grado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6050050" y="342540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Procesamiento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NetworkX -&gt; Gephi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Algoritmo OpenOrd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958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572000" y="2104150"/>
            <a:ext cx="22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Sociales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872850" y="1414100"/>
            <a:ext cx="48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Ingenierias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3074150" y="1414100"/>
            <a:ext cx="48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rPr>
              <a:t>Cs. Agrícolas</a:t>
            </a:r>
            <a:endParaRPr b="1">
              <a:solidFill>
                <a:srgbClr val="274E1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3959250" y="3522750"/>
            <a:ext cx="229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rPr>
              <a:t>Humanidades</a:t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713525" y="3522750"/>
            <a:ext cx="14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Medicina/Salud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426600" y="4138350"/>
            <a:ext cx="229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Exactas y naturales</a:t>
            </a:r>
            <a:endParaRPr b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02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6305675" y="356700"/>
            <a:ext cx="49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/>
        </p:nvSpPr>
        <p:spPr>
          <a:xfrm>
            <a:off x="6287500" y="669025"/>
            <a:ext cx="26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Exactas y naturales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6050050" y="1891050"/>
            <a:ext cx="30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Nodos: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autores de trabajos (31337)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6050050" y="2291250"/>
            <a:ext cx="30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Aristas: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+1 por coautoría (118014)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6050050" y="2691450"/>
            <a:ext cx="309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Curado: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nodos aislados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nodos de grado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6050050" y="342540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Procesamiento: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NetworkX -&gt; Gephi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Algoritmo OpenOrd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93975" y="1647125"/>
            <a:ext cx="22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Fisica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3763200" y="1743825"/>
            <a:ext cx="48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rPr>
              <a:t>Biologia</a:t>
            </a:r>
            <a:endParaRPr b="1">
              <a:solidFill>
                <a:srgbClr val="274E1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4014875" y="4013000"/>
            <a:ext cx="229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Ciencias de la tierra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1295175" y="3325250"/>
            <a:ext cx="9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Química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3426600" y="4138350"/>
            <a:ext cx="229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404150" y="3025200"/>
            <a:ext cx="14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Ing. Materiales</a:t>
            </a:r>
            <a:endParaRPr b="1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1736825" y="4071900"/>
            <a:ext cx="66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Salud</a:t>
            </a:r>
            <a:endParaRPr b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4700000" y="2691450"/>
            <a:ext cx="149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Sociales y humanidades</a:t>
            </a:r>
            <a:endParaRPr b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3569513" y="1313475"/>
            <a:ext cx="14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Cs. agrícolas</a:t>
            </a:r>
            <a:endParaRPr b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9">
            <a:hlinkClick action="ppaction://hlinksldjump" r:id="rId4"/>
          </p:cNvPr>
          <p:cNvSpPr/>
          <p:nvPr/>
        </p:nvSpPr>
        <p:spPr>
          <a:xfrm>
            <a:off x="989450" y="1929075"/>
            <a:ext cx="816000" cy="788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>
            <a:hlinkClick action="ppaction://hlinksldjump" r:id="rId5"/>
          </p:cNvPr>
          <p:cNvSpPr/>
          <p:nvPr/>
        </p:nvSpPr>
        <p:spPr>
          <a:xfrm>
            <a:off x="2180450" y="202125"/>
            <a:ext cx="816000" cy="788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>
            <a:hlinkClick action="ppaction://hlinksldjump" r:id="rId6"/>
          </p:cNvPr>
          <p:cNvSpPr/>
          <p:nvPr/>
        </p:nvSpPr>
        <p:spPr>
          <a:xfrm>
            <a:off x="1805450" y="4403275"/>
            <a:ext cx="816000" cy="788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501800" y="5777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Cómo</a:t>
            </a:r>
            <a:r>
              <a:rPr lang="en"/>
              <a:t> encontrar la interdisciplina?</a:t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25" y="1951413"/>
            <a:ext cx="2127475" cy="17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/>
          <p:nvPr/>
        </p:nvSpPr>
        <p:spPr>
          <a:xfrm>
            <a:off x="2404800" y="2519125"/>
            <a:ext cx="645600" cy="35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3542750" y="3092525"/>
            <a:ext cx="17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763" y="2201900"/>
            <a:ext cx="274320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3314138" y="2759375"/>
            <a:ext cx="259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Randomize : 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edge weights : 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Resolution: 0.0105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Total comunidades : 1961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6104338" y="2589425"/>
            <a:ext cx="645600" cy="35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5">
            <a:alphaModFix/>
          </a:blip>
          <a:srcRect b="0" l="0" r="41639" t="0"/>
          <a:stretch/>
        </p:blipFill>
        <p:spPr>
          <a:xfrm>
            <a:off x="6910675" y="2044925"/>
            <a:ext cx="18956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0737" y="3744624"/>
            <a:ext cx="2127475" cy="140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2373513" y="1835775"/>
            <a:ext cx="428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Detección</a:t>
            </a: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 de comunidades por Modularidad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460950" y="4335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Búsqueda</a:t>
            </a:r>
            <a:r>
              <a:rPr lang="en"/>
              <a:t> de grupos interdisciplinarios</a:t>
            </a:r>
            <a:endParaRPr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460950" y="1807275"/>
            <a:ext cx="82221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 información de las disciplinas está estructurada de forma jerárquica en el dataset original: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21"/>
          <p:cNvGrpSpPr/>
          <p:nvPr/>
        </p:nvGrpSpPr>
        <p:grpSpPr>
          <a:xfrm>
            <a:off x="471888" y="2628535"/>
            <a:ext cx="2458344" cy="2344202"/>
            <a:chOff x="2961500" y="961400"/>
            <a:chExt cx="3221100" cy="3220500"/>
          </a:xfrm>
        </p:grpSpPr>
        <p:sp>
          <p:nvSpPr>
            <p:cNvPr id="159" name="Google Shape;159;p21"/>
            <p:cNvSpPr/>
            <p:nvPr/>
          </p:nvSpPr>
          <p:spPr>
            <a:xfrm>
              <a:off x="2961500" y="961400"/>
              <a:ext cx="3221100" cy="3220500"/>
            </a:xfrm>
            <a:prstGeom prst="ellipse">
              <a:avLst/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 txBox="1"/>
            <p:nvPr/>
          </p:nvSpPr>
          <p:spPr>
            <a:xfrm>
              <a:off x="3782900" y="1200950"/>
              <a:ext cx="1578000" cy="5631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Gran área</a:t>
              </a:r>
              <a:endPara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" name="Google Shape;161;p21"/>
          <p:cNvGrpSpPr/>
          <p:nvPr/>
        </p:nvGrpSpPr>
        <p:grpSpPr>
          <a:xfrm>
            <a:off x="807838" y="3269154"/>
            <a:ext cx="1786346" cy="1703723"/>
            <a:chOff x="3401686" y="1841492"/>
            <a:chExt cx="2340600" cy="2340600"/>
          </a:xfrm>
        </p:grpSpPr>
        <p:sp>
          <p:nvSpPr>
            <p:cNvPr id="162" name="Google Shape;162;p21"/>
            <p:cNvSpPr/>
            <p:nvPr/>
          </p:nvSpPr>
          <p:spPr>
            <a:xfrm>
              <a:off x="3401686" y="1841492"/>
              <a:ext cx="2340600" cy="23406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1"/>
            <p:cNvSpPr txBox="1"/>
            <p:nvPr/>
          </p:nvSpPr>
          <p:spPr>
            <a:xfrm>
              <a:off x="3833274" y="2126800"/>
              <a:ext cx="1477200" cy="534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Área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4" name="Google Shape;164;p21"/>
          <p:cNvGrpSpPr/>
          <p:nvPr/>
        </p:nvGrpSpPr>
        <p:grpSpPr>
          <a:xfrm>
            <a:off x="1137490" y="3897640"/>
            <a:ext cx="1127170" cy="1075254"/>
            <a:chOff x="3833620" y="2704915"/>
            <a:chExt cx="1476900" cy="1477200"/>
          </a:xfrm>
        </p:grpSpPr>
        <p:sp>
          <p:nvSpPr>
            <p:cNvPr id="165" name="Google Shape;165;p21"/>
            <p:cNvSpPr/>
            <p:nvPr/>
          </p:nvSpPr>
          <p:spPr>
            <a:xfrm>
              <a:off x="3833620" y="2704915"/>
              <a:ext cx="1476900" cy="147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 txBox="1"/>
            <p:nvPr/>
          </p:nvSpPr>
          <p:spPr>
            <a:xfrm>
              <a:off x="3957047" y="3143188"/>
              <a:ext cx="1230000" cy="649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Disciplina</a:t>
              </a:r>
              <a:endPara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7" name="Google Shape;167;p21"/>
          <p:cNvSpPr txBox="1"/>
          <p:nvPr/>
        </p:nvSpPr>
        <p:spPr>
          <a:xfrm>
            <a:off x="3624475" y="2628525"/>
            <a:ext cx="529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Grandes áreas: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u="sng">
                <a:latin typeface="Roboto"/>
                <a:ea typeface="Roboto"/>
                <a:cs typeface="Roboto"/>
                <a:sym typeface="Roboto"/>
              </a:rPr>
              <a:t>Naturales y Exactas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Ingenierías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tecnologías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Ciencias Médicas/Salud, Ciencias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Agrícolas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Humanidades, Sociales.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3652225" y="3666275"/>
            <a:ext cx="52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Áreas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u="sng">
                <a:latin typeface="Roboto"/>
                <a:ea typeface="Roboto"/>
                <a:cs typeface="Roboto"/>
                <a:sym typeface="Roboto"/>
              </a:rPr>
              <a:t>Ciencias Físicas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Ciencias Químicas, Matemáticas… </a:t>
            </a: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3639850" y="4186725"/>
            <a:ext cx="524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Disciplinas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Física de los Materiales Condensados, Física de partículas y campos, Física de los fluidos y plasma…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